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7"/>
  </p:notesMasterIdLst>
  <p:sldIdLst>
    <p:sldId id="309" r:id="rId5"/>
    <p:sldId id="307" r:id="rId6"/>
  </p:sldIdLst>
  <p:sldSz cx="49377600" cy="32918400"/>
  <p:notesSz cx="6858000" cy="9144000"/>
  <p:embeddedFontLst>
    <p:embeddedFont>
      <p:font typeface="Lato" panose="020F0502020204030203" pitchFamily="34" charset="0"/>
      <p:regular r:id="rId8"/>
      <p:bold r:id="rId8"/>
      <p:italic r:id="rId9"/>
      <p:boldItalic r:id="rId9"/>
    </p:embeddedFont>
    <p:embeddedFont>
      <p:font typeface="Lato Black" panose="020F0502020204030203" pitchFamily="34" charset="0"/>
      <p:bold r:id="rId9"/>
      <p:italic r:id="rId9"/>
      <p:boldItalic r:id="rId9"/>
    </p:embeddedFont>
    <p:embeddedFont>
      <p:font typeface="MillerBanner Black" panose="020B0604020202020204" charset="0"/>
      <p:bold r:id="rId10"/>
      <p:italic r:id="rId11"/>
      <p:boldItalic r:id="rId12"/>
    </p:embeddedFont>
    <p:embeddedFont>
      <p:font typeface="Segoe UI" panose="020B0502040204020203" pitchFamily="34" charset="0"/>
      <p:regular r:id="rId10"/>
      <p:bold r:id="rId10"/>
      <p:italic r:id="rId10"/>
      <p:boldItalic r:id="rId13"/>
    </p:embeddedFont>
    <p:embeddedFont>
      <p:font typeface="Segoe UI Black" panose="020B0A02040204020203" pitchFamily="34" charset="0"/>
      <p:bold r:id="rId8"/>
      <p:italic r:id="rId8"/>
      <p:boldItalic r:id="rId8"/>
    </p:embeddedFont>
    <p:embeddedFont>
      <p:font typeface="Segoe UI Light" panose="020B0502040204020203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52" userDrawn="1">
          <p15:clr>
            <a:srgbClr val="A4A3A4"/>
          </p15:clr>
        </p15:guide>
        <p15:guide id="3" pos="2712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pos="5304" userDrawn="1">
          <p15:clr>
            <a:srgbClr val="A4A3A4"/>
          </p15:clr>
        </p15:guide>
        <p15:guide id="8" pos="10536" userDrawn="1">
          <p15:clr>
            <a:srgbClr val="5ACBF0"/>
          </p15:clr>
        </p15:guide>
        <p15:guide id="9" pos="7896" userDrawn="1">
          <p15:clr>
            <a:srgbClr val="A4A3A4"/>
          </p15:clr>
        </p15:guide>
        <p15:guide id="10" pos="13104" userDrawn="1">
          <p15:clr>
            <a:srgbClr val="A4A3A4"/>
          </p15:clr>
        </p15:guide>
        <p15:guide id="11" pos="18168" userDrawn="1">
          <p15:clr>
            <a:srgbClr val="A4A3A4"/>
          </p15:clr>
        </p15:guide>
        <p15:guide id="12" pos="20836" userDrawn="1">
          <p15:clr>
            <a:srgbClr val="A4A3A4"/>
          </p15:clr>
        </p15:guide>
        <p15:guide id="13" pos="23328" userDrawn="1">
          <p15:clr>
            <a:srgbClr val="A4A3A4"/>
          </p15:clr>
        </p15:guide>
        <p15:guide id="14" pos="25944" userDrawn="1">
          <p15:clr>
            <a:srgbClr val="A4A3A4"/>
          </p15:clr>
        </p15:guide>
        <p15:guide id="15" pos="28440" userDrawn="1">
          <p15:clr>
            <a:srgbClr val="A4A3A4"/>
          </p15:clr>
        </p15:guide>
        <p15:guide id="16" orient="horz" pos="20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A4BB"/>
    <a:srgbClr val="0D0D0D"/>
    <a:srgbClr val="F6B831"/>
    <a:srgbClr val="FBFBFB"/>
    <a:srgbClr val="6B6B6B"/>
    <a:srgbClr val="31092D"/>
    <a:srgbClr val="E1F1F4"/>
    <a:srgbClr val="8DC63F"/>
    <a:srgbClr val="FBE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16" autoAdjust="0"/>
    <p:restoredTop sz="90319" autoAdjust="0"/>
  </p:normalViewPr>
  <p:slideViewPr>
    <p:cSldViewPr snapToGrid="0" showGuides="1">
      <p:cViewPr varScale="1">
        <p:scale>
          <a:sx n="30" d="100"/>
          <a:sy n="30" d="100"/>
        </p:scale>
        <p:origin x="1232" y="336"/>
      </p:cViewPr>
      <p:guideLst>
        <p:guide pos="15552"/>
        <p:guide pos="2712"/>
        <p:guide orient="horz" pos="1104"/>
        <p:guide pos="5304"/>
        <p:guide pos="10536"/>
        <p:guide pos="7896"/>
        <p:guide pos="13104"/>
        <p:guide pos="18168"/>
        <p:guide pos="20836"/>
        <p:guide pos="23328"/>
        <p:guide pos="25944"/>
        <p:guide pos="28440"/>
        <p:guide orient="horz" pos="20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sportengland.org/guidance-and-support/image-library/lo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osf.io/ef53g/overview" TargetMode="External"/><Relationship Id="rId4" Type="http://schemas.openxmlformats.org/officeDocument/2006/relationships/hyperlink" Target="https://youtu.be/1RwJbhkCA58?si=o8h70biudrlc4LN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www.sportengland.org/guidance-and-support/image-library/lo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f.io/ef53g/overview" TargetMode="External"/><Relationship Id="rId5" Type="http://schemas.openxmlformats.org/officeDocument/2006/relationships/hyperlink" Target="https://youtu.be/1RwJbhkCA58?si=o8h70biudrlc4LNW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logo with text on it&#10;&#10;AI-generated content may be incorrect.">
            <a:extLst>
              <a:ext uri="{FF2B5EF4-FFF2-40B4-BE49-F238E27FC236}">
                <a16:creationId xmlns:a16="http://schemas.microsoft.com/office/drawing/2014/main" id="{F4AFD7EE-242B-3C6B-79FC-0979D5540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471" y="29193456"/>
            <a:ext cx="3029990" cy="295486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962F836-5A6F-F679-E0A0-3DE26D3C9B74}"/>
              </a:ext>
            </a:extLst>
          </p:cNvPr>
          <p:cNvSpPr/>
          <p:nvPr/>
        </p:nvSpPr>
        <p:spPr>
          <a:xfrm>
            <a:off x="34167566" y="5217293"/>
            <a:ext cx="15210034" cy="100405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E03C34-F3CB-4D7E-BED6-4912BED00063}"/>
              </a:ext>
            </a:extLst>
          </p:cNvPr>
          <p:cNvSpPr/>
          <p:nvPr/>
        </p:nvSpPr>
        <p:spPr>
          <a:xfrm>
            <a:off x="0" y="0"/>
            <a:ext cx="18624884" cy="32918400"/>
          </a:xfrm>
          <a:prstGeom prst="rect">
            <a:avLst/>
          </a:prstGeom>
          <a:solidFill>
            <a:srgbClr val="F6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1600C-5D44-4BE7-8500-7C17A936BFE4}"/>
              </a:ext>
            </a:extLst>
          </p:cNvPr>
          <p:cNvSpPr txBox="1"/>
          <p:nvPr/>
        </p:nvSpPr>
        <p:spPr>
          <a:xfrm>
            <a:off x="1087277" y="1121230"/>
            <a:ext cx="16208763" cy="971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Teach people </a:t>
            </a:r>
            <a:r>
              <a:rPr lang="en-US" sz="125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something cool you learned in 5 seconds </a:t>
            </a:r>
            <a:r>
              <a:rPr lang="en-US" sz="12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 they walk by (or scroll by).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B02B3-FF6D-4ED8-9042-A3C19D418301}"/>
              </a:ext>
            </a:extLst>
          </p:cNvPr>
          <p:cNvSpPr/>
          <p:nvPr/>
        </p:nvSpPr>
        <p:spPr>
          <a:xfrm>
            <a:off x="20802600" y="5307988"/>
            <a:ext cx="12153900" cy="99498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3C867-B3D6-4C39-8B9F-FCDACBB0336D}"/>
              </a:ext>
            </a:extLst>
          </p:cNvPr>
          <p:cNvSpPr/>
          <p:nvPr/>
        </p:nvSpPr>
        <p:spPr>
          <a:xfrm>
            <a:off x="35467091" y="17830805"/>
            <a:ext cx="11593906" cy="96256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1DCBAC-78BF-402D-9060-61A22D93863D}"/>
              </a:ext>
            </a:extLst>
          </p:cNvPr>
          <p:cNvSpPr/>
          <p:nvPr/>
        </p:nvSpPr>
        <p:spPr>
          <a:xfrm>
            <a:off x="20802600" y="17830805"/>
            <a:ext cx="12153900" cy="9625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1221C-A8A5-4C04-AF52-0D59051268BF}"/>
              </a:ext>
            </a:extLst>
          </p:cNvPr>
          <p:cNvSpPr txBox="1"/>
          <p:nvPr/>
        </p:nvSpPr>
        <p:spPr>
          <a:xfrm>
            <a:off x="24688800" y="30347723"/>
            <a:ext cx="23601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Segoe UI" panose="020B0502040204020203" pitchFamily="34" charset="0"/>
                <a:cs typeface="Segoe UI" panose="020B0502040204020203" pitchFamily="34" charset="0"/>
              </a:rPr>
              <a:t>FIRST AUTHOR, </a:t>
            </a:r>
            <a:r>
              <a:rPr lang="en-US" sz="6000" dirty="0">
                <a:latin typeface="Segoe UI" panose="020B0502040204020203" pitchFamily="34" charset="0"/>
                <a:cs typeface="Segoe UI" panose="020B0502040204020203" pitchFamily="34" charset="0"/>
              </a:rPr>
              <a:t>Second Author, Third Author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5580D-71CE-42D4-8A22-B739F70327E5}"/>
              </a:ext>
            </a:extLst>
          </p:cNvPr>
          <p:cNvSpPr txBox="1"/>
          <p:nvPr/>
        </p:nvSpPr>
        <p:spPr>
          <a:xfrm>
            <a:off x="21256626" y="5976406"/>
            <a:ext cx="11699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Text goes here – with </a:t>
            </a:r>
            <a:r>
              <a:rPr lang="en-US" sz="4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emphasis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E1A1E-2D7E-4B05-BE73-DD92B6042928}"/>
              </a:ext>
            </a:extLst>
          </p:cNvPr>
          <p:cNvSpPr txBox="1"/>
          <p:nvPr/>
        </p:nvSpPr>
        <p:spPr>
          <a:xfrm>
            <a:off x="21912424" y="3893855"/>
            <a:ext cx="7640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Methods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D190E1-C93F-4200-9000-A25622CEB933}"/>
              </a:ext>
            </a:extLst>
          </p:cNvPr>
          <p:cNvSpPr txBox="1"/>
          <p:nvPr/>
        </p:nvSpPr>
        <p:spPr>
          <a:xfrm>
            <a:off x="35824415" y="18499606"/>
            <a:ext cx="11236581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Images</a:t>
            </a:r>
          </a:p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Sport England provide access to a wide selection of sport and physical activity images that are free for you to use, whether it’s for a brochure, banner, leaflet or report. Sign-up for free and then log in to your account to get access: 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hlinkClick r:id="rId3"/>
              </a:rPr>
              <a:t>https://www.sportengland.org/guidance-and-support/image-library/log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6BB79-2AF1-E852-C2A0-B148D93B2825}"/>
              </a:ext>
            </a:extLst>
          </p:cNvPr>
          <p:cNvSpPr txBox="1"/>
          <p:nvPr/>
        </p:nvSpPr>
        <p:spPr>
          <a:xfrm>
            <a:off x="21256627" y="18499606"/>
            <a:ext cx="1104407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CRiC took inspiration for these templates from Mike Morrison’s </a:t>
            </a:r>
            <a:r>
              <a:rPr lang="en-GB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#</a:t>
            </a:r>
            <a:r>
              <a:rPr lang="en-US" sz="48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BetterPoster</a:t>
            </a:r>
            <a:endParaRPr lang="en-US" sz="48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Further details and guidance here: 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hlinkClick r:id="rId4"/>
              </a:rPr>
              <a:t>https://youtu.be/1RwJbhkCA58?si=o8h70biudrlc4LNW</a:t>
            </a:r>
            <a:endParaRPr lang="en-US" sz="48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Downloads and further templates: 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hlinkClick r:id="rId5"/>
              </a:rPr>
              <a:t>https://osf.io/ef53g/overview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 </a:t>
            </a:r>
          </a:p>
          <a:p>
            <a:pPr marL="685800" indent="-685800">
              <a:buFont typeface="Wingdings" pitchFamily="2" charset="2"/>
              <a:buChar char="§"/>
            </a:pPr>
            <a:endParaRPr lang="en-US" sz="48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endParaRPr lang="en-US" sz="48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University of Stirling Logo PNG Transparent &amp; SVG Vector - Freebie Supply">
            <a:extLst>
              <a:ext uri="{FF2B5EF4-FFF2-40B4-BE49-F238E27FC236}">
                <a16:creationId xmlns:a16="http://schemas.microsoft.com/office/drawing/2014/main" id="{580C9AE7-70D0-EAB7-F6F7-D4500287F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2" b="34215"/>
          <a:stretch>
            <a:fillRect/>
          </a:stretch>
        </p:blipFill>
        <p:spPr bwMode="auto">
          <a:xfrm>
            <a:off x="5035717" y="29173126"/>
            <a:ext cx="8553450" cy="276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4B3DBA-918F-AD29-9492-69A03C918E08}"/>
              </a:ext>
            </a:extLst>
          </p:cNvPr>
          <p:cNvSpPr txBox="1"/>
          <p:nvPr/>
        </p:nvSpPr>
        <p:spPr>
          <a:xfrm>
            <a:off x="9283910" y="31105106"/>
            <a:ext cx="103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(your institution logo)</a:t>
            </a:r>
          </a:p>
        </p:txBody>
      </p:sp>
      <p:pic>
        <p:nvPicPr>
          <p:cNvPr id="16" name="Picture 1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6689185-0CA4-C3B8-75C5-21FBC1CFD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681" y="1121230"/>
            <a:ext cx="3146642" cy="3106558"/>
          </a:xfrm>
          <a:prstGeom prst="rect">
            <a:avLst/>
          </a:prstGeom>
        </p:spPr>
      </p:pic>
      <p:sp>
        <p:nvSpPr>
          <p:cNvPr id="17" name="Graphic 7">
            <a:extLst>
              <a:ext uri="{FF2B5EF4-FFF2-40B4-BE49-F238E27FC236}">
                <a16:creationId xmlns:a16="http://schemas.microsoft.com/office/drawing/2014/main" id="{E06A7C60-4AB2-EDC6-42F6-9E476D9D0D6D}"/>
              </a:ext>
            </a:extLst>
          </p:cNvPr>
          <p:cNvSpPr/>
          <p:nvPr/>
        </p:nvSpPr>
        <p:spPr>
          <a:xfrm>
            <a:off x="41727818" y="1192522"/>
            <a:ext cx="771982" cy="1335320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02C6F-3D03-C7D8-43A5-FEFA8C02BA65}"/>
              </a:ext>
            </a:extLst>
          </p:cNvPr>
          <p:cNvSpPr txBox="1"/>
          <p:nvPr/>
        </p:nvSpPr>
        <p:spPr>
          <a:xfrm>
            <a:off x="41727818" y="2795761"/>
            <a:ext cx="3146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2800" dirty="0"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2800" dirty="0"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Lato Black" panose="020F0A02020204030203" pitchFamily="34" charset="0"/>
                <a:cs typeface="Arial" panose="020B0604020202020204" pitchFamily="34" charset="0"/>
              </a:rPr>
              <a:t>download</a:t>
            </a:r>
            <a:r>
              <a:rPr lang="en-US" sz="2800" dirty="0">
                <a:latin typeface="Lato" panose="020F0502020204030203" pitchFamily="34" charset="0"/>
                <a:cs typeface="Arial" panose="020B0604020202020204" pitchFamily="34" charset="0"/>
              </a:rPr>
              <a:t> the</a:t>
            </a:r>
            <a:r>
              <a:rPr lang="en-US" sz="2800" b="1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Lato Black" panose="020F0A02020204030203" pitchFamily="34" charset="0"/>
                <a:cs typeface="Arial" panose="020B0604020202020204" pitchFamily="34" charset="0"/>
              </a:rPr>
              <a:t>full paper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128573-B593-6D5E-7A4E-3BCA53B9832C}"/>
              </a:ext>
            </a:extLst>
          </p:cNvPr>
          <p:cNvCxnSpPr>
            <a:cxnSpLocks/>
          </p:cNvCxnSpPr>
          <p:nvPr/>
        </p:nvCxnSpPr>
        <p:spPr>
          <a:xfrm>
            <a:off x="42729093" y="1860182"/>
            <a:ext cx="1457694" cy="0"/>
          </a:xfrm>
          <a:prstGeom prst="straightConnector1">
            <a:avLst/>
          </a:prstGeom>
          <a:ln w="666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FD352F2-801E-16A8-7CA0-169BB53376BF}"/>
              </a:ext>
            </a:extLst>
          </p:cNvPr>
          <p:cNvSpPr/>
          <p:nvPr/>
        </p:nvSpPr>
        <p:spPr>
          <a:xfrm>
            <a:off x="11713029" y="21205371"/>
            <a:ext cx="6457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4800" dirty="0" err="1">
                <a:latin typeface="Segoe UI" panose="020B0502040204020203" pitchFamily="34" charset="0"/>
                <a:cs typeface="Segoe UI" panose="020B0502040204020203" pitchFamily="34" charset="0"/>
              </a:rPr>
              <a:t>Visualise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 your key point with an image, graphic, or a figure)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EAA791-28D9-71F6-A3EF-9D791716C267}"/>
              </a:ext>
            </a:extLst>
          </p:cNvPr>
          <p:cNvSpPr txBox="1"/>
          <p:nvPr/>
        </p:nvSpPr>
        <p:spPr>
          <a:xfrm>
            <a:off x="21912425" y="16051463"/>
            <a:ext cx="7640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Analysis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73A1B3-D10C-B27C-5F4D-FD619B4AD0FA}"/>
              </a:ext>
            </a:extLst>
          </p:cNvPr>
          <p:cNvSpPr txBox="1"/>
          <p:nvPr/>
        </p:nvSpPr>
        <p:spPr>
          <a:xfrm>
            <a:off x="36608841" y="16035606"/>
            <a:ext cx="7640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Implications</a:t>
            </a:r>
          </a:p>
        </p:txBody>
      </p:sp>
      <p:pic>
        <p:nvPicPr>
          <p:cNvPr id="1028" name="Picture 4" descr="Sports Coach Illustrations - Free Download in SVG, PNG">
            <a:extLst>
              <a:ext uri="{FF2B5EF4-FFF2-40B4-BE49-F238E27FC236}">
                <a16:creationId xmlns:a16="http://schemas.microsoft.com/office/drawing/2014/main" id="{B16CC79A-6CD7-5E3E-8E2E-726D2E1D4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7541" y="8137791"/>
            <a:ext cx="21015985" cy="210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63AD5DF-C588-B989-575D-2D02DBF653E4}"/>
              </a:ext>
            </a:extLst>
          </p:cNvPr>
          <p:cNvSpPr txBox="1"/>
          <p:nvPr/>
        </p:nvSpPr>
        <p:spPr>
          <a:xfrm>
            <a:off x="35134216" y="5976405"/>
            <a:ext cx="130320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Key </a:t>
            </a:r>
            <a:r>
              <a:rPr lang="en-US" sz="8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quote or text</a:t>
            </a:r>
            <a:r>
              <a:rPr lang="en-US" sz="88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that you want to share.</a:t>
            </a:r>
          </a:p>
        </p:txBody>
      </p:sp>
    </p:spTree>
    <p:extLst>
      <p:ext uri="{BB962C8B-B14F-4D97-AF65-F5344CB8AC3E}">
        <p14:creationId xmlns:p14="http://schemas.microsoft.com/office/powerpoint/2010/main" val="299508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AB948F-58A5-41D8-ACAA-EB44EAF54761}"/>
              </a:ext>
            </a:extLst>
          </p:cNvPr>
          <p:cNvSpPr/>
          <p:nvPr/>
        </p:nvSpPr>
        <p:spPr>
          <a:xfrm>
            <a:off x="12534900" y="0"/>
            <a:ext cx="36842700" cy="32918400"/>
          </a:xfrm>
          <a:prstGeom prst="rect">
            <a:avLst/>
          </a:prstGeom>
          <a:solidFill>
            <a:srgbClr val="73A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DD14E-C199-4760-AEC8-5A122DC933FE}"/>
              </a:ext>
            </a:extLst>
          </p:cNvPr>
          <p:cNvSpPr txBox="1"/>
          <p:nvPr/>
        </p:nvSpPr>
        <p:spPr>
          <a:xfrm>
            <a:off x="16048657" y="2102596"/>
            <a:ext cx="31346643" cy="1234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 people </a:t>
            </a:r>
            <a:r>
              <a:rPr lang="en-US" sz="19900" b="1" dirty="0">
                <a:latin typeface="Segoe UI" panose="020B0502040204020203" pitchFamily="34" charset="0"/>
                <a:cs typeface="Segoe UI" panose="020B0502040204020203" pitchFamily="34" charset="0"/>
              </a:rPr>
              <a:t>something cool you learned</a:t>
            </a:r>
            <a:r>
              <a:rPr lang="en-US" sz="19900" b="1" dirty="0">
                <a:solidFill>
                  <a:srgbClr val="60FF9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5 seconds as they walk by (or scroll by).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056F8-BC27-4DCD-B15C-FA94A7DA881D}"/>
              </a:ext>
            </a:extLst>
          </p:cNvPr>
          <p:cNvSpPr txBox="1"/>
          <p:nvPr/>
        </p:nvSpPr>
        <p:spPr>
          <a:xfrm>
            <a:off x="586932" y="4447310"/>
            <a:ext cx="951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3A4BB"/>
                </a:solidFill>
                <a:latin typeface="MillerBanner Black" panose="02000504090000020003" pitchFamily="50" charset="0"/>
              </a:rPr>
              <a:t>Background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98A35-9306-4E6A-8713-5AA6CAD12EE9}"/>
              </a:ext>
            </a:extLst>
          </p:cNvPr>
          <p:cNvSpPr txBox="1"/>
          <p:nvPr/>
        </p:nvSpPr>
        <p:spPr>
          <a:xfrm>
            <a:off x="586931" y="8894620"/>
            <a:ext cx="951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3A4BB"/>
                </a:solidFill>
                <a:latin typeface="MillerBanner Black" panose="02000504090000020003" pitchFamily="50" charset="0"/>
              </a:rPr>
              <a:t>Methods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28FA7-16EB-4FE1-987C-0A921A16F162}"/>
              </a:ext>
            </a:extLst>
          </p:cNvPr>
          <p:cNvSpPr txBox="1"/>
          <p:nvPr/>
        </p:nvSpPr>
        <p:spPr>
          <a:xfrm>
            <a:off x="586931" y="21459361"/>
            <a:ext cx="951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3A4BB"/>
                </a:solidFill>
                <a:latin typeface="MillerBanner Black" panose="02000504090000020003" pitchFamily="50" charset="0"/>
              </a:rPr>
              <a:t>Implications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FA433-B487-4C5D-ACDF-5ECBFFDA7486}"/>
              </a:ext>
            </a:extLst>
          </p:cNvPr>
          <p:cNvSpPr txBox="1"/>
          <p:nvPr/>
        </p:nvSpPr>
        <p:spPr>
          <a:xfrm>
            <a:off x="3763991" y="1703644"/>
            <a:ext cx="576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3A4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3B809-9BA6-469D-9DD0-E6C31E9578E7}"/>
              </a:ext>
            </a:extLst>
          </p:cNvPr>
          <p:cNvSpPr txBox="1"/>
          <p:nvPr/>
        </p:nvSpPr>
        <p:spPr>
          <a:xfrm>
            <a:off x="3763990" y="2102596"/>
            <a:ext cx="5760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First</a:t>
            </a:r>
            <a:r>
              <a:rPr lang="en-US" sz="6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6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Author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FFB07-8DE4-4252-A036-536551FF354E}"/>
              </a:ext>
            </a:extLst>
          </p:cNvPr>
          <p:cNvSpPr txBox="1"/>
          <p:nvPr/>
        </p:nvSpPr>
        <p:spPr>
          <a:xfrm>
            <a:off x="586930" y="5753100"/>
            <a:ext cx="95180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Who cares?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59BC32-6FA7-44A0-8A2B-1B3D80B3204E}"/>
              </a:ext>
            </a:extLst>
          </p:cNvPr>
          <p:cNvSpPr txBox="1"/>
          <p:nvPr/>
        </p:nvSpPr>
        <p:spPr>
          <a:xfrm>
            <a:off x="586930" y="22747832"/>
            <a:ext cx="9518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Explain the implications of your work. </a:t>
            </a: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Help people think.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Future research? </a:t>
            </a:r>
          </a:p>
          <a:p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43E67C-BD27-47D9-84CC-43CBC2920FEA}"/>
              </a:ext>
            </a:extLst>
          </p:cNvPr>
          <p:cNvSpPr/>
          <p:nvPr/>
        </p:nvSpPr>
        <p:spPr>
          <a:xfrm>
            <a:off x="748146" y="10266218"/>
            <a:ext cx="3823844" cy="139930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N=564</a:t>
            </a:r>
            <a:b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 participated?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EE7249-C1B0-4717-A7DE-03A7756E6275}"/>
              </a:ext>
            </a:extLst>
          </p:cNvPr>
          <p:cNvSpPr/>
          <p:nvPr/>
        </p:nvSpPr>
        <p:spPr>
          <a:xfrm>
            <a:off x="748146" y="12136582"/>
            <a:ext cx="3823844" cy="2115494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HAPPENED</a:t>
            </a:r>
          </a:p>
          <a:p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 goes here.</a:t>
            </a: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0DFFFFA-02D3-4598-A3AF-7AF088BCD6B5}"/>
              </a:ext>
            </a:extLst>
          </p:cNvPr>
          <p:cNvSpPr/>
          <p:nvPr/>
        </p:nvSpPr>
        <p:spPr>
          <a:xfrm>
            <a:off x="5483047" y="12420167"/>
            <a:ext cx="4372577" cy="1537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Something unexpected </a:t>
            </a:r>
            <a:b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 goes here.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04ED71A-761D-4452-B88E-C4683A3EE123}"/>
              </a:ext>
            </a:extLst>
          </p:cNvPr>
          <p:cNvSpPr/>
          <p:nvPr/>
        </p:nvSpPr>
        <p:spPr>
          <a:xfrm>
            <a:off x="748146" y="14729154"/>
            <a:ext cx="3823844" cy="237166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WHAT HAPPENED </a:t>
            </a:r>
          </a:p>
          <a:p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(4x per day)</a:t>
            </a:r>
          </a:p>
          <a:p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Text goes here.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1A3A58F-3950-4532-A4F9-91D14ACD1771}"/>
              </a:ext>
            </a:extLst>
          </p:cNvPr>
          <p:cNvSpPr/>
          <p:nvPr/>
        </p:nvSpPr>
        <p:spPr>
          <a:xfrm>
            <a:off x="5279618" y="14729154"/>
            <a:ext cx="3758739" cy="237166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Multiple actions</a:t>
            </a:r>
          </a:p>
          <a:p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 goes here.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004469-7FB8-45CE-AF5D-D358969C3768}"/>
              </a:ext>
            </a:extLst>
          </p:cNvPr>
          <p:cNvSpPr/>
          <p:nvPr/>
        </p:nvSpPr>
        <p:spPr>
          <a:xfrm>
            <a:off x="748146" y="18357597"/>
            <a:ext cx="8290211" cy="1578623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159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ANALYSIS</a:t>
            </a:r>
          </a:p>
          <a:p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 if this linear process best represents what you actually did. 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B8CCD92-AB16-489F-AEA1-7CEAC4158FA9}"/>
              </a:ext>
            </a:extLst>
          </p:cNvPr>
          <p:cNvCxnSpPr>
            <a:cxnSpLocks/>
            <a:stCxn id="32" idx="2"/>
            <a:endCxn id="40" idx="0"/>
          </p:cNvCxnSpPr>
          <p:nvPr/>
        </p:nvCxnSpPr>
        <p:spPr>
          <a:xfrm>
            <a:off x="2660068" y="11665527"/>
            <a:ext cx="0" cy="471055"/>
          </a:xfrm>
          <a:prstGeom prst="straightConnector1">
            <a:avLst/>
          </a:prstGeom>
          <a:ln w="76200">
            <a:solidFill>
              <a:srgbClr val="73A4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38E854-827E-4D3D-871E-08F16FD9E8F9}"/>
              </a:ext>
            </a:extLst>
          </p:cNvPr>
          <p:cNvCxnSpPr>
            <a:cxnSpLocks/>
            <a:stCxn id="40" idx="2"/>
            <a:endCxn id="44" idx="0"/>
          </p:cNvCxnSpPr>
          <p:nvPr/>
        </p:nvCxnSpPr>
        <p:spPr>
          <a:xfrm>
            <a:off x="2660068" y="14252076"/>
            <a:ext cx="0" cy="477078"/>
          </a:xfrm>
          <a:prstGeom prst="straightConnector1">
            <a:avLst/>
          </a:prstGeom>
          <a:ln w="76200">
            <a:solidFill>
              <a:srgbClr val="73A4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939F13A-EDA1-4A06-B97E-AEC3F374F425}"/>
              </a:ext>
            </a:extLst>
          </p:cNvPr>
          <p:cNvCxnSpPr>
            <a:cxnSpLocks/>
            <a:stCxn id="40" idx="3"/>
            <a:endCxn id="42" idx="2"/>
          </p:cNvCxnSpPr>
          <p:nvPr/>
        </p:nvCxnSpPr>
        <p:spPr>
          <a:xfrm flipV="1">
            <a:off x="4571990" y="13189094"/>
            <a:ext cx="911057" cy="5235"/>
          </a:xfrm>
          <a:prstGeom prst="straightConnector1">
            <a:avLst/>
          </a:prstGeom>
          <a:ln w="76200">
            <a:solidFill>
              <a:srgbClr val="73A4B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84EEC59-145D-4570-8AFF-910B5EBF4CBE}"/>
              </a:ext>
            </a:extLst>
          </p:cNvPr>
          <p:cNvCxnSpPr>
            <a:stCxn id="44" idx="3"/>
            <a:endCxn id="46" idx="1"/>
          </p:cNvCxnSpPr>
          <p:nvPr/>
        </p:nvCxnSpPr>
        <p:spPr>
          <a:xfrm>
            <a:off x="4571990" y="15914987"/>
            <a:ext cx="707628" cy="0"/>
          </a:xfrm>
          <a:prstGeom prst="straightConnector1">
            <a:avLst/>
          </a:prstGeom>
          <a:ln w="76200">
            <a:solidFill>
              <a:srgbClr val="73A4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3B8EC06-022B-48F9-97EC-872DB06DF503}"/>
              </a:ext>
            </a:extLst>
          </p:cNvPr>
          <p:cNvCxnSpPr>
            <a:stCxn id="46" idx="2"/>
            <a:endCxn id="48" idx="0"/>
          </p:cNvCxnSpPr>
          <p:nvPr/>
        </p:nvCxnSpPr>
        <p:spPr>
          <a:xfrm rot="5400000">
            <a:off x="5397731" y="16596340"/>
            <a:ext cx="1256778" cy="2265736"/>
          </a:xfrm>
          <a:prstGeom prst="bentConnector3">
            <a:avLst/>
          </a:prstGeom>
          <a:ln w="76200">
            <a:solidFill>
              <a:srgbClr val="73A4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2A44262-F4CA-7142-6A12-B52ED85B8EDA}"/>
              </a:ext>
            </a:extLst>
          </p:cNvPr>
          <p:cNvGrpSpPr/>
          <p:nvPr/>
        </p:nvGrpSpPr>
        <p:grpSpPr>
          <a:xfrm>
            <a:off x="769964" y="1426036"/>
            <a:ext cx="2540000" cy="2418273"/>
            <a:chOff x="20802600" y="29723399"/>
            <a:chExt cx="2540000" cy="24182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AE989D-9D01-735F-F99B-E218571C05D8}"/>
                </a:ext>
              </a:extLst>
            </p:cNvPr>
            <p:cNvSpPr/>
            <p:nvPr/>
          </p:nvSpPr>
          <p:spPr>
            <a:xfrm>
              <a:off x="20802600" y="29723399"/>
              <a:ext cx="2540000" cy="241827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Graphic 18">
              <a:extLst>
                <a:ext uri="{FF2B5EF4-FFF2-40B4-BE49-F238E27FC236}">
                  <a16:creationId xmlns:a16="http://schemas.microsoft.com/office/drawing/2014/main" id="{59E2658F-AF14-C52E-791F-D2801D84D21F}"/>
                </a:ext>
              </a:extLst>
            </p:cNvPr>
            <p:cNvSpPr/>
            <p:nvPr/>
          </p:nvSpPr>
          <p:spPr>
            <a:xfrm>
              <a:off x="21256627" y="30179300"/>
              <a:ext cx="1631945" cy="1506469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bg1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A679B2A-CE25-44E8-9F9F-9E11CCE97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81" y="28102630"/>
            <a:ext cx="3987800" cy="3937000"/>
          </a:xfrm>
          <a:prstGeom prst="rect">
            <a:avLst/>
          </a:prstGeom>
        </p:spPr>
      </p:pic>
      <p:sp>
        <p:nvSpPr>
          <p:cNvPr id="10" name="Graphic 7">
            <a:extLst>
              <a:ext uri="{FF2B5EF4-FFF2-40B4-BE49-F238E27FC236}">
                <a16:creationId xmlns:a16="http://schemas.microsoft.com/office/drawing/2014/main" id="{1471F331-639A-AED9-9E2E-E85704E62890}"/>
              </a:ext>
            </a:extLst>
          </p:cNvPr>
          <p:cNvSpPr/>
          <p:nvPr/>
        </p:nvSpPr>
        <p:spPr>
          <a:xfrm>
            <a:off x="1457186" y="28218695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AB515-1E66-B2C3-42C4-172503293F8F}"/>
              </a:ext>
            </a:extLst>
          </p:cNvPr>
          <p:cNvSpPr txBox="1"/>
          <p:nvPr/>
        </p:nvSpPr>
        <p:spPr>
          <a:xfrm>
            <a:off x="1457186" y="30828801"/>
            <a:ext cx="5122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Lato Black" panose="020F0A02020204030203" pitchFamily="34" charset="0"/>
                <a:cs typeface="Arial" panose="020B0604020202020204" pitchFamily="34" charset="0"/>
              </a:rPr>
              <a:t>download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the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Lato Black" panose="020F0A02020204030203" pitchFamily="34" charset="0"/>
                <a:cs typeface="Arial" panose="020B0604020202020204" pitchFamily="34" charset="0"/>
              </a:rPr>
              <a:t>full paper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5AB061-D387-E1D5-277B-6CB1288DCFB8}"/>
              </a:ext>
            </a:extLst>
          </p:cNvPr>
          <p:cNvCxnSpPr>
            <a:cxnSpLocks/>
          </p:cNvCxnSpPr>
          <p:nvPr/>
        </p:nvCxnSpPr>
        <p:spPr>
          <a:xfrm>
            <a:off x="3087282" y="29305659"/>
            <a:ext cx="2373156" cy="0"/>
          </a:xfrm>
          <a:prstGeom prst="straightConnector1">
            <a:avLst/>
          </a:prstGeom>
          <a:ln w="666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logo with text on it&#10;&#10;AI-generated content may be incorrect.">
            <a:extLst>
              <a:ext uri="{FF2B5EF4-FFF2-40B4-BE49-F238E27FC236}">
                <a16:creationId xmlns:a16="http://schemas.microsoft.com/office/drawing/2014/main" id="{62FF4C37-F3EE-28A8-17B6-5626AC0AB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75" y="1495679"/>
            <a:ext cx="3423796" cy="3423796"/>
          </a:xfrm>
          <a:prstGeom prst="rect">
            <a:avLst/>
          </a:prstGeom>
        </p:spPr>
      </p:pic>
      <p:pic>
        <p:nvPicPr>
          <p:cNvPr id="21" name="Picture 2" descr="University of Stirling Logo PNG Transparent &amp; SVG Vector - Freebie Supply">
            <a:extLst>
              <a:ext uri="{FF2B5EF4-FFF2-40B4-BE49-F238E27FC236}">
                <a16:creationId xmlns:a16="http://schemas.microsoft.com/office/drawing/2014/main" id="{B608EBCA-5719-2F2B-56DB-1D7E6ABF9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2" b="34215"/>
          <a:stretch>
            <a:fillRect/>
          </a:stretch>
        </p:blipFill>
        <p:spPr bwMode="auto">
          <a:xfrm>
            <a:off x="1556029" y="24603680"/>
            <a:ext cx="8299595" cy="26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634B2F-7975-D0E0-1409-C10DFFC9EB19}"/>
              </a:ext>
            </a:extLst>
          </p:cNvPr>
          <p:cNvSpPr txBox="1"/>
          <p:nvPr/>
        </p:nvSpPr>
        <p:spPr>
          <a:xfrm>
            <a:off x="15310373" y="31013467"/>
            <a:ext cx="25947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Segoe UI" panose="020B0502040204020203" pitchFamily="34" charset="0"/>
                <a:cs typeface="Segoe UI" panose="020B0502040204020203" pitchFamily="34" charset="0"/>
              </a:rPr>
              <a:t>FIRST AUTHOR, </a:t>
            </a:r>
            <a:r>
              <a:rPr lang="en-US" sz="6000" dirty="0">
                <a:latin typeface="Segoe UI" panose="020B0502040204020203" pitchFamily="34" charset="0"/>
                <a:cs typeface="Segoe UI" panose="020B0502040204020203" pitchFamily="34" charset="0"/>
              </a:rPr>
              <a:t>Second Author, Third Author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D7BE15-6BC9-92A1-4FCA-5C9CBC732A4C}"/>
              </a:ext>
            </a:extLst>
          </p:cNvPr>
          <p:cNvSpPr txBox="1"/>
          <p:nvPr/>
        </p:nvSpPr>
        <p:spPr>
          <a:xfrm>
            <a:off x="4942453" y="26636945"/>
            <a:ext cx="103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(your institution logo)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CAD4C0-06D7-378F-49A9-815C6287913D}"/>
              </a:ext>
            </a:extLst>
          </p:cNvPr>
          <p:cNvSpPr txBox="1"/>
          <p:nvPr/>
        </p:nvSpPr>
        <p:spPr>
          <a:xfrm>
            <a:off x="16996483" y="15622811"/>
            <a:ext cx="7640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Heading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877AD8A-FE79-5427-EEF8-B40E1EBFBF50}"/>
              </a:ext>
            </a:extLst>
          </p:cNvPr>
          <p:cNvSpPr/>
          <p:nvPr/>
        </p:nvSpPr>
        <p:spPr>
          <a:xfrm>
            <a:off x="16048657" y="17100819"/>
            <a:ext cx="31341984" cy="12307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886F3C-172A-2AD6-2704-0C515B590FCE}"/>
              </a:ext>
            </a:extLst>
          </p:cNvPr>
          <p:cNvSpPr txBox="1"/>
          <p:nvPr/>
        </p:nvSpPr>
        <p:spPr>
          <a:xfrm>
            <a:off x="16996483" y="17729208"/>
            <a:ext cx="29637917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Text goes here – with </a:t>
            </a:r>
            <a:r>
              <a:rPr lang="en-US" sz="4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emphasis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48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endParaRPr lang="en-US" sz="48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en-US" sz="4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CRiC took inspiration for these templates from Mike Morrison’s </a:t>
            </a:r>
            <a:r>
              <a:rPr lang="en-GB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#</a:t>
            </a:r>
            <a:r>
              <a:rPr lang="en-US" sz="48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BetterPoster</a:t>
            </a:r>
            <a:endParaRPr lang="en-US" sz="48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Further details and guidance here: 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hlinkClick r:id="rId5"/>
              </a:rPr>
              <a:t>https://youtu.be/1RwJbhkCA58?si=o8h70biudrlc4LNW</a:t>
            </a:r>
            <a:endParaRPr lang="en-US" sz="48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Downloads and further templates: 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hlinkClick r:id="rId6"/>
              </a:rPr>
              <a:t>https://osf.io/ef53g/overview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 </a:t>
            </a:r>
          </a:p>
          <a:p>
            <a:pPr marL="685800" indent="-685800">
              <a:buFont typeface="Wingdings" pitchFamily="2" charset="2"/>
              <a:buChar char="§"/>
            </a:pPr>
            <a:endParaRPr lang="en-US" sz="48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en-US" sz="48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en-US" sz="4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Images</a:t>
            </a:r>
          </a:p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Sport England provide access to a wide selection of sport and physical activity images that are free for you to use, whether it’s for a brochure, banner, leaflet or report. Sign-up for free and then log in to your account to get access: 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hlinkClick r:id="rId7"/>
              </a:rPr>
              <a:t>https://www.sportengland.org/guidance-and-support/image-library/log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539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acbbcb-3559-4457-8414-1590f7a452d0" xsi:nil="true"/>
    <lcf76f155ced4ddcb4097134ff3c332f xmlns="000bd73f-dc36-4279-9062-cc96b94b642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049C5DBDF6A4A9B917FE945999A87" ma:contentTypeVersion="11" ma:contentTypeDescription="Create a new document." ma:contentTypeScope="" ma:versionID="099bc5663162b9b65e6af96a3c26f4a0">
  <xsd:schema xmlns:xsd="http://www.w3.org/2001/XMLSchema" xmlns:xs="http://www.w3.org/2001/XMLSchema" xmlns:p="http://schemas.microsoft.com/office/2006/metadata/properties" xmlns:ns2="000bd73f-dc36-4279-9062-cc96b94b6420" xmlns:ns3="d4acbbcb-3559-4457-8414-1590f7a452d0" targetNamespace="http://schemas.microsoft.com/office/2006/metadata/properties" ma:root="true" ma:fieldsID="120ca02f63b2bfed98d7a189531de5b6" ns2:_="" ns3:_="">
    <xsd:import namespace="000bd73f-dc36-4279-9062-cc96b94b6420"/>
    <xsd:import namespace="d4acbbcb-3559-4457-8414-1590f7a45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bd73f-dc36-4279-9062-cc96b94b6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01f896-1688-46c9-9388-f01866670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cbbcb-3559-4457-8414-1590f7a452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b70d6f9-11f8-4ad0-963c-358e609885f7}" ma:internalName="TaxCatchAll" ma:showField="CatchAllData" ma:web="d4acbbcb-3559-4457-8414-1590f7a452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9F1F0E-8C5D-462C-9A2B-089B36BB3224}">
  <ds:schemaRefs>
    <ds:schemaRef ds:uri="http://schemas.microsoft.com/office/2006/metadata/properties"/>
    <ds:schemaRef ds:uri="http://schemas.microsoft.com/office/infopath/2007/PartnerControls"/>
    <ds:schemaRef ds:uri="d4acbbcb-3559-4457-8414-1590f7a452d0"/>
    <ds:schemaRef ds:uri="000bd73f-dc36-4279-9062-cc96b94b6420"/>
  </ds:schemaRefs>
</ds:datastoreItem>
</file>

<file path=customXml/itemProps2.xml><?xml version="1.0" encoding="utf-8"?>
<ds:datastoreItem xmlns:ds="http://schemas.openxmlformats.org/officeDocument/2006/customXml" ds:itemID="{6BA13118-D077-4E07-981C-0F204283F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A1B6D3-8B21-45B0-8595-DDD3D0F0B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0bd73f-dc36-4279-9062-cc96b94b6420"/>
    <ds:schemaRef ds:uri="d4acbbcb-3559-4457-8414-1590f7a45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6fa6db5-9f3a-4c93-9e38-61059ee07e95}" enabled="1" method="Standard" siteId="{4e8d09f7-cc79-4ccb-9149-a4238dd1742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10080</TotalTime>
  <Words>430</Words>
  <Application>Microsoft Office PowerPoint</Application>
  <PresentationFormat>Custom</PresentationFormat>
  <Paragraphs>53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Edward Hall</cp:lastModifiedBy>
  <cp:revision>143</cp:revision>
  <dcterms:created xsi:type="dcterms:W3CDTF">2019-07-02T13:39:34Z</dcterms:created>
  <dcterms:modified xsi:type="dcterms:W3CDTF">2025-11-23T08:27:37Z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0x010100498049C5DBDF6A4A9B917FE945999A87</vt:lpwstr>
  </property>
  <property fmtid="{D5CDD505-2E9C-101B-9397-08002B2CF9AE}" pid="3" name="MediaServiceImageTags">
    <vt:lpwstr/>
  </property>
</Properties>
</file>